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5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  <p:sldId id="256" r:id="rId30"/>
    <p:sldId id="287" r:id="rId31"/>
    <p:sldId id="288" r:id="rId32"/>
    <p:sldId id="289" r:id="rId33"/>
    <p:sldId id="290" r:id="rId34"/>
    <p:sldId id="29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28A4E501-80ED-45FB-AE6A-921F2BE14E6A}">
          <p14:sldIdLst>
            <p14:sldId id="285"/>
            <p14:sldId id="257"/>
            <p14:sldId id="258"/>
            <p14:sldId id="259"/>
            <p14:sldId id="260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56"/>
            <p14:sldId id="287"/>
            <p14:sldId id="288"/>
            <p14:sldId id="289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C8DA-B176-4A0E-8D2D-F50FBF9838BE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F0DD5BB-EE86-46CE-849D-6F530FE5AE56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4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C8DA-B176-4A0E-8D2D-F50FBF9838BE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D5BB-EE86-46CE-849D-6F530FE5AE56}" type="slidenum">
              <a:rPr lang="cs-CZ" smtClean="0"/>
              <a:t>‹#›</a:t>
            </a:fld>
            <a:endParaRPr lang="cs-CZ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4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C8DA-B176-4A0E-8D2D-F50FBF9838BE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D5BB-EE86-46CE-849D-6F530FE5AE56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6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C8DA-B176-4A0E-8D2D-F50FBF9838BE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D5BB-EE86-46CE-849D-6F530FE5AE56}" type="slidenum">
              <a:rPr lang="cs-CZ" smtClean="0"/>
              <a:t>‹#›</a:t>
            </a:fld>
            <a:endParaRPr lang="cs-C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18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C8DA-B176-4A0E-8D2D-F50FBF9838BE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D5BB-EE86-46CE-849D-6F530FE5AE56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0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C8DA-B176-4A0E-8D2D-F50FBF9838BE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D5BB-EE86-46CE-849D-6F530FE5AE56}" type="slidenum">
              <a:rPr lang="cs-CZ" smtClean="0"/>
              <a:t>‹#›</a:t>
            </a:fld>
            <a:endParaRPr lang="cs-CZ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0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C8DA-B176-4A0E-8D2D-F50FBF9838BE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D5BB-EE86-46CE-849D-6F530FE5AE56}" type="slidenum">
              <a:rPr lang="cs-CZ" smtClean="0"/>
              <a:t>‹#›</a:t>
            </a:fld>
            <a:endParaRPr lang="cs-CZ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4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C8DA-B176-4A0E-8D2D-F50FBF9838BE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D5BB-EE86-46CE-849D-6F530FE5AE56}" type="slidenum">
              <a:rPr lang="cs-CZ" smtClean="0"/>
              <a:t>‹#›</a:t>
            </a:fld>
            <a:endParaRPr lang="cs-CZ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6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C8DA-B176-4A0E-8D2D-F50FBF9838BE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D5BB-EE86-46CE-849D-6F530FE5A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15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7C8DA-B176-4A0E-8D2D-F50FBF9838BE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D5BB-EE86-46CE-849D-6F530FE5AE56}" type="slidenum">
              <a:rPr lang="cs-CZ" smtClean="0"/>
              <a:t>‹#›</a:t>
            </a:fld>
            <a:endParaRPr lang="cs-CZ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51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AA7C8DA-B176-4A0E-8D2D-F50FBF9838BE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DD5BB-EE86-46CE-849D-6F530FE5AE56}" type="slidenum">
              <a:rPr lang="cs-CZ" smtClean="0"/>
              <a:t>‹#›</a:t>
            </a:fld>
            <a:endParaRPr lang="cs-C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6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7C8DA-B176-4A0E-8D2D-F50FBF9838BE}" type="datetimeFigureOut">
              <a:rPr lang="cs-CZ" smtClean="0"/>
              <a:t>16.11.2023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F0DD5BB-EE86-46CE-849D-6F530FE5AE56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37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YimHfUBp2uo?si=sVt7BY2WQpeB6HuX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4E17D-B357-494B-878B-485FE64B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15" y="804519"/>
            <a:ext cx="11585196" cy="1049235"/>
          </a:xfrm>
        </p:spPr>
        <p:txBody>
          <a:bodyPr>
            <a:normAutofit/>
          </a:bodyPr>
          <a:lstStyle/>
          <a:p>
            <a:r>
              <a:rPr lang="cs-CZ" sz="4400" b="1" i="0" u="none" strike="noStrike" dirty="0">
                <a:effectLst/>
              </a:rPr>
              <a:t>Štěchovická vodní elektrárna </a:t>
            </a:r>
            <a:endParaRPr lang="cs-CZ" sz="4400" dirty="0"/>
          </a:p>
        </p:txBody>
      </p:sp>
      <p:pic>
        <p:nvPicPr>
          <p:cNvPr id="4" name="Picture 2" descr="Štěchovická elektrárna 〰 Řeka Vltava">
            <a:extLst>
              <a:ext uri="{FF2B5EF4-FFF2-40B4-BE49-F238E27FC236}">
                <a16:creationId xmlns:a16="http://schemas.microsoft.com/office/drawing/2014/main" id="{167C574B-230A-4813-8D8C-812DB7597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143" y="2015732"/>
            <a:ext cx="6271470" cy="329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22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94859D-107A-415C-BBF4-CEF0638DB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302" y="796130"/>
            <a:ext cx="9603275" cy="1049235"/>
          </a:xfrm>
        </p:spPr>
        <p:txBody>
          <a:bodyPr>
            <a:normAutofit fontScale="9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2800" b="1" dirty="0"/>
              <a:t>Historie a transformace</a:t>
            </a:r>
            <a:br>
              <a:rPr lang="cs-CZ" b="0" dirty="0">
                <a:effectLst/>
              </a:rPr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6F285C-6DC7-4F9F-9C04-6213250E8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Vznik transformací státního podniku Pražské energetické závody.</a:t>
            </a:r>
          </a:p>
          <a:p>
            <a:r>
              <a:rPr lang="cs-CZ" sz="1800" dirty="0"/>
              <a:t>Historie Pražské energetiky sahá do roku 1994, kdy byla založena transformací státního podniku Pražské energetické závody.</a:t>
            </a:r>
          </a:p>
          <a:p>
            <a:r>
              <a:rPr lang="cs-CZ" sz="1800" dirty="0"/>
              <a:t>Tato klíčová fáze vývoje přinesla změny ve struktuře a cílech, kdy se energetický sektor v Praze přizpůsobil novým podnikatelským a tržním podmínkám.</a:t>
            </a:r>
          </a:p>
          <a:p>
            <a:r>
              <a:rPr lang="cs-CZ" sz="1800" b="0" i="0" dirty="0">
                <a:solidFill>
                  <a:srgbClr val="0F0F0F"/>
                </a:solidFill>
                <a:effectLst/>
              </a:rPr>
              <a:t>Majoritním vlastníkem je Pražská energetika Holding.</a:t>
            </a:r>
          </a:p>
          <a:p>
            <a:r>
              <a:rPr lang="de-DE" sz="1800" b="0" i="0" dirty="0" err="1">
                <a:solidFill>
                  <a:srgbClr val="0F0F0F"/>
                </a:solidFill>
                <a:effectLst/>
              </a:rPr>
              <a:t>Součástí</a:t>
            </a:r>
            <a:r>
              <a:rPr lang="de-DE" sz="1800" b="0" i="0" dirty="0">
                <a:solidFill>
                  <a:srgbClr val="0F0F0F"/>
                </a:solidFill>
                <a:effectLst/>
              </a:rPr>
              <a:t> </a:t>
            </a:r>
            <a:r>
              <a:rPr lang="de-DE" sz="1800" b="0" i="0" dirty="0" err="1">
                <a:solidFill>
                  <a:srgbClr val="0F0F0F"/>
                </a:solidFill>
                <a:effectLst/>
              </a:rPr>
              <a:t>koncernu</a:t>
            </a:r>
            <a:r>
              <a:rPr lang="de-DE" sz="1800" b="0" i="0" dirty="0">
                <a:solidFill>
                  <a:srgbClr val="0F0F0F"/>
                </a:solidFill>
                <a:effectLst/>
              </a:rPr>
              <a:t> Energie Baden-Württemberg AG.</a:t>
            </a:r>
            <a:endParaRPr lang="cs-CZ" sz="1800" dirty="0"/>
          </a:p>
          <a:p>
            <a:pPr marL="0" indent="0">
              <a:buNone/>
            </a:pPr>
            <a:endParaRPr lang="cs-CZ" sz="1800" b="0" i="0" dirty="0">
              <a:effectLst/>
              <a:latin typeface="Söhne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15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F6970-012E-4DAA-87A1-7306462D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Privatizace a transformace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D373FF-AA2D-4A62-BB92-9FE9F5F73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0" i="0" dirty="0">
                <a:solidFill>
                  <a:srgbClr val="0F0F0F"/>
                </a:solidFill>
                <a:effectLst/>
              </a:rPr>
              <a:t>Pražská energetika vzešla z privatizace, která byla provedena Fondem národního majetku. </a:t>
            </a:r>
          </a:p>
          <a:p>
            <a:r>
              <a:rPr lang="cs-CZ" sz="2000" b="0" i="0" dirty="0">
                <a:solidFill>
                  <a:srgbClr val="0F0F0F"/>
                </a:solidFill>
                <a:effectLst/>
              </a:rPr>
              <a:t>Proces privatizace byl odpovědí na potřebu modernizace a zvýšení efektivity energetického sektoru, který v té době procházel výraznými změnami v postkomunistickém období.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762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EC141-27C1-4B11-8695-7B74EFE65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/>
              <a:t>Předchůdci a změny ve struktuře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B42CF7-5C47-4116-AA3C-5EE10AA04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0" i="0" dirty="0">
                <a:solidFill>
                  <a:srgbClr val="0F0F0F"/>
                </a:solidFill>
                <a:effectLst/>
              </a:rPr>
              <a:t>Předchůdce, státní koncernový podnik Pražské energetické závody, hrál klíčovou roli v energetice od svého vzniku v roce 1981. </a:t>
            </a:r>
          </a:p>
          <a:p>
            <a:r>
              <a:rPr lang="cs-CZ" sz="2000" b="0" i="0" dirty="0">
                <a:solidFill>
                  <a:srgbClr val="0F0F0F"/>
                </a:solidFill>
                <a:effectLst/>
              </a:rPr>
              <a:t>Přes postupné změny a transformace došlo ke vzniku moderní Pražské energetiky, která převzala odpovědnost za energetickou infrastrukturu města.</a:t>
            </a:r>
          </a:p>
          <a:p>
            <a:r>
              <a:rPr lang="cs-CZ" sz="2000" b="0" i="0" dirty="0">
                <a:solidFill>
                  <a:srgbClr val="0F0F0F"/>
                </a:solidFill>
                <a:effectLst/>
              </a:rPr>
              <a:t>Přestože původní společnost, zapsaná do obchodního rejstříku v roce 1990, byla v roce 2002 v likvidaci a nakonec vymazána v roce 2007, její dědictví pokračuje v podobě moderní Pražské energetiky.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38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66D08-7D43-4E71-A15C-CCAE1D5BC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/>
              <a:t>Portfolio služeb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65497A-F964-458C-A025-920CC3846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0" i="0" dirty="0">
                <a:solidFill>
                  <a:srgbClr val="0F0F0F"/>
                </a:solidFill>
                <a:effectLst/>
              </a:rPr>
              <a:t>Prodej elektřiny a plynu v Praze pro domácnosti, firmy a průmyslové subjekty.</a:t>
            </a:r>
          </a:p>
          <a:p>
            <a:r>
              <a:rPr lang="cs-CZ" sz="2000" b="0" i="0" dirty="0">
                <a:solidFill>
                  <a:srgbClr val="0F0F0F"/>
                </a:solidFill>
                <a:effectLst/>
              </a:rPr>
              <a:t>Zajištění stabilní dodávky elektřiny pro více než 690 tisíc odběrných míst v Praze.</a:t>
            </a:r>
            <a:endParaRPr lang="cs-CZ" sz="2000" dirty="0">
              <a:solidFill>
                <a:srgbClr val="0F0F0F"/>
              </a:solidFill>
            </a:endParaRPr>
          </a:p>
          <a:p>
            <a:r>
              <a:rPr lang="cs-CZ" sz="2000" b="0" i="0" dirty="0">
                <a:solidFill>
                  <a:srgbClr val="0F0F0F"/>
                </a:solidFill>
                <a:effectLst/>
              </a:rPr>
              <a:t>Zajištění stabilní dodávky elektřiny pro více než 690 tisíc odběrných míst v Praze.</a:t>
            </a:r>
            <a:endParaRPr lang="cs-CZ" sz="2000" b="1" i="0" dirty="0">
              <a:solidFill>
                <a:srgbClr val="0F0F0F"/>
              </a:solidFill>
              <a:effectLst/>
            </a:endParaRPr>
          </a:p>
          <a:p>
            <a:r>
              <a:rPr lang="cs-CZ" sz="2000" b="0" i="0" dirty="0">
                <a:solidFill>
                  <a:srgbClr val="0F0F0F"/>
                </a:solidFill>
                <a:effectLst/>
              </a:rPr>
              <a:t>Poskytování administrativních služeb pro členy Skupiny PRE pro efektivní fungování.</a:t>
            </a:r>
            <a:endParaRPr lang="cs-CZ" sz="2000" b="1" dirty="0">
              <a:solidFill>
                <a:srgbClr val="0F0F0F"/>
              </a:solidFill>
            </a:endParaRPr>
          </a:p>
          <a:p>
            <a:r>
              <a:rPr lang="cs-CZ" sz="2000" b="0" i="0" dirty="0">
                <a:solidFill>
                  <a:srgbClr val="0F0F0F"/>
                </a:solidFill>
                <a:effectLst/>
              </a:rPr>
              <a:t>Férová cena za kvalitní služby, s průměrnou cenou za kilowatthodinu nižší než celorepublikový průměr.</a:t>
            </a:r>
            <a:endParaRPr lang="cs-CZ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226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70645-C1F4-41E2-8C93-DD959F80E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/>
              <a:t>Založení a první roky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6C0B5-5BDE-4B47-B1DE-6D8F95983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F0F0F"/>
                </a:solidFill>
                <a:effectLst/>
              </a:rPr>
              <a:t>V roce 1994 byla společnost založena fondem národního majetku  s vizí poskytovat moderní a udržitelné energetické služby pro Prahu. </a:t>
            </a:r>
          </a:p>
          <a:p>
            <a:r>
              <a:rPr lang="cs-CZ" dirty="0"/>
              <a:t>První kroky společnosti se zaměřily na vybudování stabilní a efektivní energetické sítě, která by dokázala uspokojit rostoucí poptávku po elektřině a plynu.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16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B185A7-68A7-499E-A29B-8ED2084C9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dirty="0"/>
              <a:t>Distribuční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2CE938-D2B9-4ABD-89A4-9C4A40A46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0" i="0" dirty="0">
                <a:solidFill>
                  <a:srgbClr val="0F0F0F"/>
                </a:solidFill>
                <a:effectLst/>
              </a:rPr>
              <a:t>Moderní distribuční síť pokrývá rozsáhlé území v Praze a Roztokách s cílem zajistit efektivní a spolehlivý tok elektřiny.</a:t>
            </a:r>
          </a:p>
          <a:p>
            <a:r>
              <a:rPr lang="cs-CZ" sz="2000" b="0" i="0" dirty="0">
                <a:solidFill>
                  <a:srgbClr val="0F0F0F"/>
                </a:solidFill>
                <a:effectLst/>
              </a:rPr>
              <a:t>Od roku 2017 je PRE subdodavatelem pro servis veřejného osvětlení v Praze, společně s </a:t>
            </a:r>
            <a:r>
              <a:rPr lang="cs-CZ" sz="2000" b="0" i="0" dirty="0" err="1">
                <a:solidFill>
                  <a:srgbClr val="0F0F0F"/>
                </a:solidFill>
                <a:effectLst/>
              </a:rPr>
              <a:t>Trade</a:t>
            </a:r>
            <a:r>
              <a:rPr lang="cs-CZ" sz="2000" b="0" i="0" dirty="0">
                <a:solidFill>
                  <a:srgbClr val="0F0F0F"/>
                </a:solidFill>
                <a:effectLst/>
              </a:rPr>
              <a:t> Centre Praha zajišťuje údržbu a správu veřejného osvětlení.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945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2FBF63-5D1B-4E50-9673-A7D9AC4B6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EXKURZE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204671-99C9-4B2D-A8E3-ACE9A15EA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4" y="2017859"/>
            <a:ext cx="2772156" cy="36962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C2283A5-B909-46E7-9CE1-B8AC222EF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28" y="2017859"/>
            <a:ext cx="2772156" cy="369620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9E424BF-F853-45CA-8531-B7E1716C9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602" y="2397953"/>
            <a:ext cx="3742944" cy="28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7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B1705AF-7562-4C7F-B495-FB2E32609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99" y="1773936"/>
            <a:ext cx="4413504" cy="33101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423CD64-EF94-4EA4-959B-173B15092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008" y="1031845"/>
            <a:ext cx="3216402" cy="428853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022A8D8-3912-4DD9-93B0-EFE4D7C70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1655064"/>
            <a:ext cx="2660904" cy="3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83ED35-62AF-4B8A-98E1-4A296A506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1801368"/>
            <a:ext cx="4340352" cy="32552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1E4735-E63E-4404-8294-CEAEC9B2B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322" y="1121156"/>
            <a:ext cx="3461766" cy="461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B185A7-68A7-499E-A29B-8ED2084C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3" y="804519"/>
            <a:ext cx="11560028" cy="1804457"/>
          </a:xfrm>
        </p:spPr>
        <p:txBody>
          <a:bodyPr>
            <a:noAutofit/>
          </a:bodyPr>
          <a:lstStyle/>
          <a:p>
            <a:r>
              <a:rPr lang="cs-CZ" sz="5800" b="1" i="0" dirty="0">
                <a:effectLst/>
                <a:latin typeface="+mn-lt"/>
              </a:rPr>
              <a:t>Pražská plynárenská, a.</a:t>
            </a:r>
            <a:r>
              <a:rPr lang="en-US" sz="5800" b="1" i="0" dirty="0">
                <a:effectLst/>
                <a:latin typeface="+mn-lt"/>
              </a:rPr>
              <a:t> </a:t>
            </a:r>
            <a:r>
              <a:rPr lang="cs-CZ" sz="5800" b="1" i="0" dirty="0">
                <a:effectLst/>
                <a:latin typeface="+mn-lt"/>
              </a:rPr>
              <a:t>s.</a:t>
            </a:r>
            <a:endParaRPr lang="cs-CZ" sz="5800" dirty="0">
              <a:latin typeface="+mn-lt"/>
            </a:endParaRPr>
          </a:p>
        </p:txBody>
      </p:sp>
      <p:pic>
        <p:nvPicPr>
          <p:cNvPr id="4098" name="Picture 2" descr="Pražská plynárenská, a.s. - zákaznické centrum (Praha, Michle) • Firmy.cz">
            <a:extLst>
              <a:ext uri="{FF2B5EF4-FFF2-40B4-BE49-F238E27FC236}">
                <a16:creationId xmlns:a16="http://schemas.microsoft.com/office/drawing/2014/main" id="{5B8039FD-7DDA-4EEC-8947-767E63C8D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027339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2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61D32B-112D-47F0-8614-EBF4202FE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500" b="1" i="0" u="none" strike="noStrike" dirty="0">
                <a:solidFill>
                  <a:srgbClr val="1A1A1A"/>
                </a:solidFill>
                <a:effectLst/>
                <a:latin typeface="+mn-lt"/>
              </a:rPr>
              <a:t>Historie</a:t>
            </a:r>
            <a:r>
              <a:rPr lang="cs-CZ" sz="1800" b="1" i="0" u="none" strike="noStrike" dirty="0">
                <a:solidFill>
                  <a:srgbClr val="1A1A1A"/>
                </a:solidFill>
                <a:effectLst/>
                <a:latin typeface="Raleway" pitchFamily="2" charset="-18"/>
              </a:rPr>
              <a:t>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0F6D59-1696-4695-A6C8-987D5BD52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dirty="0"/>
              <a:t>Š</a:t>
            </a:r>
            <a:r>
              <a:rPr lang="cs-CZ" sz="1800" b="0" i="0" u="none" strike="noStrike" dirty="0">
                <a:effectLst/>
              </a:rPr>
              <a:t>těchovická vodní elektrárna patří dobou výstavby mezi prvorepublikové přehrady.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Stavba byla započata v roce 1937.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K zahájení výstavby přispěla velká hospodářská krize.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Během okupace byla stavba pozastavena a později pokračovala z důvodu nedostatku elektrické energie v republice.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K provozu energetické části elektrárny došlo v listopadu 1943.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Kompletní vodní dílo bylo dokončeno až v roce 1945.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8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1AC4EC-33F0-4995-A6ED-283AE344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i="0" dirty="0">
                <a:effectLst/>
                <a:latin typeface="+mn-lt"/>
              </a:rPr>
              <a:t>Úvod</a:t>
            </a:r>
            <a:endParaRPr lang="cs-CZ" sz="25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F6E7E-C727-4D65-AE68-E4669607F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effectLst/>
              </a:rPr>
              <a:t>Pražská Plynárenská, a.</a:t>
            </a:r>
            <a:r>
              <a:rPr lang="en-US" b="1" i="0" dirty="0">
                <a:effectLst/>
              </a:rPr>
              <a:t> </a:t>
            </a:r>
            <a:r>
              <a:rPr lang="cs-CZ" b="1" i="0" dirty="0">
                <a:effectLst/>
              </a:rPr>
              <a:t>s.:</a:t>
            </a:r>
            <a:br>
              <a:rPr lang="cs-CZ" b="1" i="0" dirty="0">
                <a:effectLst/>
              </a:rPr>
            </a:br>
            <a:r>
              <a:rPr lang="cs-CZ" b="0" i="0" dirty="0">
                <a:solidFill>
                  <a:srgbClr val="0F0F0F"/>
                </a:solidFill>
                <a:effectLst/>
              </a:rPr>
              <a:t>S více než dvacetiletou historií v oblasti energetiky.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F0F0F"/>
                </a:solidFill>
                <a:effectLst/>
              </a:rPr>
              <a:t>Specializuje se na komplexní dodávky elektřiny a zemního plynu pro různé sektory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F0F0F"/>
                </a:solidFill>
                <a:effectLst/>
              </a:rPr>
              <a:t>Přispívá k energetické stabilitě Prahy a regionu, posiluje svou pozici na trhu a aktivně směřuje k udržitelným řešením.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06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8A1510-AB12-45D6-9047-1DAF7890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dirty="0">
                <a:effectLst/>
                <a:latin typeface="+mn-lt"/>
              </a:rPr>
              <a:t>Historie a Rozsah:</a:t>
            </a:r>
            <a:endParaRPr lang="cs-CZ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BC7904-B621-42E6-94A9-B2CAE842F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effectLst/>
              </a:rPr>
              <a:t>Založení v roce 1993:</a:t>
            </a:r>
            <a:endParaRPr lang="cs-CZ" b="0" i="0" dirty="0"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b="0" i="0" dirty="0">
                <a:effectLst/>
              </a:rPr>
              <a:t>Vznikla v době transformace českého energetického sektoru.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b="0" i="0" dirty="0">
                <a:effectLst/>
              </a:rPr>
              <a:t>Od té doby klíčový hráč v zajišťování energetických potřeb Prahy a širokého regionu.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effectLst/>
              </a:rPr>
              <a:t>Odběrná Místa (202</a:t>
            </a:r>
            <a:r>
              <a:rPr lang="en-US" b="1" i="0" dirty="0">
                <a:effectLst/>
              </a:rPr>
              <a:t>3</a:t>
            </a:r>
            <a:r>
              <a:rPr lang="cs-CZ" b="1" i="0" dirty="0">
                <a:effectLst/>
              </a:rPr>
              <a:t>):</a:t>
            </a:r>
            <a:endParaRPr lang="cs-CZ" b="0" i="0" dirty="0"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b="0" i="0" dirty="0">
                <a:effectLst/>
              </a:rPr>
              <a:t>Spravuje a obhospodařuje rozsáhlou síť, která zahrnuje přibližně 425 tisíc odběrných míst, což potvrzuje její stabilitu a důvěryhodnost.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03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C531F3-FF94-40E2-90BC-D88702F2A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dirty="0">
                <a:effectLst/>
                <a:latin typeface="+mn-lt"/>
              </a:rPr>
              <a:t>Vlastnická Struktura:</a:t>
            </a:r>
            <a:br>
              <a:rPr lang="cs-CZ" b="1" i="0" dirty="0">
                <a:effectLst/>
                <a:latin typeface="+mn-lt"/>
              </a:rPr>
            </a:br>
            <a:endParaRPr lang="cs-CZ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6F3173-80C8-42EA-9DF6-45E3C128B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effectLst/>
              </a:rPr>
              <a:t>Holdingová Společnost:</a:t>
            </a:r>
            <a:br>
              <a:rPr lang="cs-CZ" b="1" i="0" dirty="0">
                <a:effectLst/>
              </a:rPr>
            </a:br>
            <a:r>
              <a:rPr lang="cs-CZ" b="0" i="0" dirty="0">
                <a:solidFill>
                  <a:srgbClr val="0F0F0F"/>
                </a:solidFill>
                <a:effectLst/>
              </a:rPr>
              <a:t>Jediným akcionářem je Pražská plynárenská Holding a.s.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F0F0F"/>
                </a:solidFill>
                <a:effectLst/>
              </a:rPr>
              <a:t>Holding je stoprocentně ve vlastnictví hlavního města Prahy.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F0F0F"/>
                </a:solidFill>
                <a:effectLst/>
              </a:rPr>
              <a:t>Společnost dále rozšiřuje svůj vliv prostřednictvím šesti dceřiných společností, což umožňuje celkovou integraci a efektivitu.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92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82589-57C2-4CC2-BC4E-36362692B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dirty="0">
                <a:effectLst/>
                <a:latin typeface="+mn-lt"/>
              </a:rPr>
              <a:t>Vedení Společnosti</a:t>
            </a:r>
            <a:r>
              <a:rPr lang="cs-CZ" b="1" i="0" dirty="0">
                <a:effectLst/>
                <a:latin typeface="Söhne"/>
              </a:rPr>
              <a:t>: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21F0CC-9B86-49F5-A8DD-C6DAAC0F5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effectLst/>
              </a:rPr>
              <a:t>Předseda Představenstva: Ing. Ludvík </a:t>
            </a:r>
            <a:r>
              <a:rPr lang="cs-CZ" b="1" i="0" dirty="0" err="1">
                <a:effectLst/>
              </a:rPr>
              <a:t>Baleka</a:t>
            </a:r>
            <a:r>
              <a:rPr lang="cs-CZ" b="1" i="0" dirty="0">
                <a:effectLst/>
              </a:rPr>
              <a:t>:</a:t>
            </a:r>
            <a:br>
              <a:rPr lang="cs-CZ" b="1" i="0" dirty="0">
                <a:effectLst/>
              </a:rPr>
            </a:br>
            <a:r>
              <a:rPr lang="cs-CZ" b="0" i="0" dirty="0">
                <a:solidFill>
                  <a:srgbClr val="0F0F0F"/>
                </a:solidFill>
                <a:effectLst/>
              </a:rPr>
              <a:t>S mnohaletými zkušenostmi v energetickém sektoru.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F0F0F"/>
                </a:solidFill>
                <a:effectLst/>
              </a:rPr>
              <a:t>Aktivní podpora inovací a udržitelného rozvoje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100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4FAF4-6914-42B7-8FBB-5C2DB949C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dirty="0">
                <a:effectLst/>
                <a:latin typeface="+mn-lt"/>
              </a:rPr>
              <a:t>Pozice na Trhu:</a:t>
            </a:r>
            <a:endParaRPr lang="cs-CZ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7C94D7-4A86-4C7F-8BF3-631564D7E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effectLst/>
              </a:rPr>
              <a:t>Význam v České Republice:</a:t>
            </a:r>
            <a:br>
              <a:rPr lang="cs-CZ" b="1" i="0" dirty="0">
                <a:effectLst/>
              </a:rPr>
            </a:br>
            <a:r>
              <a:rPr lang="cs-CZ" b="0" i="0" dirty="0">
                <a:solidFill>
                  <a:srgbClr val="0F0F0F"/>
                </a:solidFill>
                <a:effectLst/>
              </a:rPr>
              <a:t>Pražská plynárenská patří mezi tři největší dodavatele plynu v zemi podle počtu přípojek.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F0F0F"/>
                </a:solidFill>
                <a:effectLst/>
              </a:rPr>
              <a:t>Upevňuje svou pozici na trhu skrze strategické investice a partnerské vztahy.</a:t>
            </a:r>
          </a:p>
          <a:p>
            <a:pPr marL="0" indent="0">
              <a:buNone/>
            </a:pPr>
            <a:br>
              <a:rPr lang="cs-CZ" b="1" i="0" dirty="0">
                <a:effectLst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778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A8FFA1-74D4-476C-A51C-B16F8A48F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dirty="0">
                <a:effectLst/>
                <a:latin typeface="+mn-lt"/>
              </a:rPr>
              <a:t>Vize a Budoucnost:</a:t>
            </a:r>
            <a:br>
              <a:rPr lang="cs-CZ" dirty="0">
                <a:latin typeface="+mn-lt"/>
              </a:rPr>
            </a:br>
            <a:endParaRPr lang="cs-CZ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5E1301-FF25-49D8-A878-D886E5A31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dirty="0">
                <a:effectLst/>
              </a:rPr>
              <a:t>Směřování k Udržitelnosti:</a:t>
            </a:r>
            <a:endParaRPr lang="cs-CZ" b="0" i="0" dirty="0"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b="0" i="0" dirty="0">
                <a:effectLst/>
              </a:rPr>
              <a:t>Zaměření na udržitelné energetické technologie.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b="0" i="0" dirty="0">
                <a:effectLst/>
              </a:rPr>
              <a:t>Investice do obnovitelných zdrojů a snižování emisí pro ekologický otisk.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98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1C219B-644D-4511-8970-48A20775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exkurze</a:t>
            </a:r>
            <a:r>
              <a:rPr lang="cs-CZ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3D27DCB-D9BC-4D1A-95DC-E03382428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16" y="2303653"/>
            <a:ext cx="3974591" cy="29809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41FEC68-E9F8-4217-8E6E-8EB927EA3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68" y="2191446"/>
            <a:ext cx="4124201" cy="30931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F8201E0-FCCF-472A-BA0E-C95BC4A75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1" y="2693478"/>
            <a:ext cx="3081025" cy="231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7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AD5C44D-B6BD-4ECB-A9CF-4B111121C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641"/>
            <a:ext cx="4046291" cy="30347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F472EC-6B48-4A18-9DCE-7449A63F2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832" y="1608201"/>
            <a:ext cx="4721352" cy="34839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A0D472-A403-4731-8291-B213FF48C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71" y="2190082"/>
            <a:ext cx="3303781" cy="247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B39C05C-0A78-4458-9FD7-F6DF9F459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33" y="1563624"/>
            <a:ext cx="2798064" cy="373075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5731133-791C-417C-8B57-B6F2F8C28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305" y="1563624"/>
            <a:ext cx="2743200" cy="373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8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0895AD-A2B8-48DE-9156-017C8E484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554" y="436228"/>
            <a:ext cx="9144000" cy="1090568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pl-PL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ývoj ceny elektřiny 1 kWh - od 01.07.2019 do 01.07.2023 </a:t>
            </a:r>
            <a:br>
              <a:rPr lang="pl-PL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6B09B4F-7F68-4D7C-9308-DF75BC540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636" y="1526796"/>
            <a:ext cx="8976221" cy="4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4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32B980-5D6A-4634-903B-485E134F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i="0" u="none" strike="noStrike" dirty="0">
                <a:solidFill>
                  <a:srgbClr val="1A1A1A"/>
                </a:solidFill>
                <a:effectLst/>
                <a:latin typeface="+mn-lt"/>
              </a:rPr>
              <a:t>Informace o přehradě</a:t>
            </a:r>
            <a:endParaRPr lang="cs-CZ" sz="25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B14538-032B-40F5-9C89-4E318DFC3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Přehrada je přímá, tížná, betonová, obložená žulovými kvádry, založena na skalním podloží.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K převedení vody složí 5 přelivných polí, které jsou hrazeny stavidly.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Pro případné úplné vypuštění nádrže slouží výpustný tunel v patě hráze.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Rarita vodního díla je řešení přečerpávací elektrárny, kde v hloubce 40 metrů pod terénem je umístěno oběžné kolo reverzní </a:t>
            </a:r>
            <a:r>
              <a:rPr lang="cs-CZ" sz="1800" b="0" i="0" u="none" strike="noStrike" dirty="0" err="1">
                <a:effectLst/>
              </a:rPr>
              <a:t>Francisovy</a:t>
            </a:r>
            <a:r>
              <a:rPr lang="cs-CZ" sz="1800" b="0" i="0" u="none" strike="noStrike" dirty="0">
                <a:effectLst/>
              </a:rPr>
              <a:t> turbíny.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63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A3A37A-3D37-481F-8F93-D0E25AEE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01" y="348347"/>
            <a:ext cx="10515600" cy="1325563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pl-PL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ývoj ceny elektřiny 1 kWh před covid-19</a:t>
            </a: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10EAEF-A69E-4C36-B261-0A48A2E9B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48" y="1984302"/>
            <a:ext cx="6648504" cy="392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27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B14817-7335-4938-AADB-9CF6C9182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>
                <a:solidFill>
                  <a:srgbClr val="000000"/>
                </a:solidFill>
                <a:latin typeface="arial" panose="020B0604020202020204" pitchFamily="34" charset="0"/>
              </a:rPr>
              <a:t>V</a:t>
            </a:r>
            <a:r>
              <a:rPr lang="pl-PL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ývoj ceny elektřiny 1 kWh během covid-19</a:t>
            </a: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06F03A-71BE-4B90-83C5-8D5D86683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011392"/>
            <a:ext cx="64008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9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BFD470-7710-47D3-9B51-90F500995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i="0" dirty="0">
                <a:solidFill>
                  <a:srgbClr val="000000"/>
                </a:solidFill>
                <a:effectLst/>
              </a:rPr>
              <a:t>V</a:t>
            </a:r>
            <a:r>
              <a:rPr lang="cs-CZ" sz="3000" b="1" i="0" dirty="0" err="1">
                <a:solidFill>
                  <a:srgbClr val="000000"/>
                </a:solidFill>
                <a:effectLst/>
              </a:rPr>
              <a:t>ývoj</a:t>
            </a:r>
            <a:r>
              <a:rPr lang="cs-CZ" sz="30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000" b="1" i="0" dirty="0" err="1">
                <a:solidFill>
                  <a:srgbClr val="000000"/>
                </a:solidFill>
                <a:effectLst/>
              </a:rPr>
              <a:t>ceny</a:t>
            </a:r>
            <a:r>
              <a:rPr lang="cs-CZ" sz="3000" b="1" i="0" dirty="0">
                <a:solidFill>
                  <a:srgbClr val="000000"/>
                </a:solidFill>
                <a:effectLst/>
              </a:rPr>
              <a:t> zemního plynu v ČR</a:t>
            </a:r>
            <a:br>
              <a:rPr lang="cs-CZ" b="1" i="0" dirty="0">
                <a:solidFill>
                  <a:srgbClr val="000000"/>
                </a:solidFill>
                <a:effectLst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2D7415-FE50-4CE5-A501-FF0AB9F6B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cs-CZ" b="0" i="0" dirty="0">
                <a:solidFill>
                  <a:srgbClr val="111111"/>
                </a:solidFill>
                <a:effectLst/>
                <a:latin typeface="+mj-lt"/>
              </a:rPr>
              <a:t>Zemní plyn je důležitou energetickou komoditou, jejíž cena se mění v závislosti na mnoha faktorech, jako jsou zásoby, poptávka, politické události a další. </a:t>
            </a:r>
            <a:r>
              <a:rPr lang="cs-CZ" dirty="0">
                <a:solidFill>
                  <a:srgbClr val="111111"/>
                </a:solidFill>
                <a:latin typeface="+mj-lt"/>
              </a:rPr>
              <a:t>Pokud se zaměříme na vývoj ceny zemního plynu v USA, můžeme vidět, že cena se v posledním roce pohybovala mezi </a:t>
            </a:r>
            <a:r>
              <a:rPr lang="cs-CZ" b="1" dirty="0">
                <a:solidFill>
                  <a:srgbClr val="111111"/>
                </a:solidFill>
                <a:latin typeface="+mj-lt"/>
              </a:rPr>
              <a:t>2,013.7 CZK</a:t>
            </a:r>
            <a:r>
              <a:rPr lang="cs-CZ" dirty="0">
                <a:solidFill>
                  <a:srgbClr val="111111"/>
                </a:solidFill>
                <a:latin typeface="+mj-lt"/>
              </a:rPr>
              <a:t> a </a:t>
            </a:r>
            <a:r>
              <a:rPr lang="cs-CZ" b="1" dirty="0">
                <a:solidFill>
                  <a:srgbClr val="111111"/>
                </a:solidFill>
                <a:latin typeface="+mj-lt"/>
              </a:rPr>
              <a:t>7,759.5 CZK</a:t>
            </a:r>
            <a:r>
              <a:rPr lang="cs-CZ" dirty="0">
                <a:solidFill>
                  <a:srgbClr val="111111"/>
                </a:solidFill>
                <a:latin typeface="+mj-lt"/>
              </a:rPr>
              <a:t> za 1 </a:t>
            </a:r>
            <a:r>
              <a:rPr lang="cs-CZ" dirty="0" err="1">
                <a:solidFill>
                  <a:srgbClr val="111111"/>
                </a:solidFill>
                <a:latin typeface="+mj-lt"/>
              </a:rPr>
              <a:t>MMBtu</a:t>
            </a:r>
            <a:r>
              <a:rPr lang="cs-CZ" dirty="0">
                <a:solidFill>
                  <a:srgbClr val="111111"/>
                </a:solidFill>
                <a:latin typeface="+mj-lt"/>
              </a:rPr>
              <a:t> </a:t>
            </a:r>
            <a:r>
              <a:rPr lang="cs-CZ" b="0" i="0" dirty="0">
                <a:solidFill>
                  <a:srgbClr val="111111"/>
                </a:solidFill>
                <a:effectLst/>
                <a:latin typeface="+mj-lt"/>
              </a:rPr>
              <a:t>. </a:t>
            </a:r>
            <a:r>
              <a:rPr lang="cs-CZ" dirty="0">
                <a:solidFill>
                  <a:srgbClr val="111111"/>
                </a:solidFill>
                <a:latin typeface="+mj-lt"/>
              </a:rPr>
              <a:t>V posledních dnech se cena pohybuje kolem </a:t>
            </a:r>
            <a:r>
              <a:rPr lang="cs-CZ" b="1" dirty="0">
                <a:solidFill>
                  <a:srgbClr val="111111"/>
                </a:solidFill>
                <a:latin typeface="+mj-lt"/>
              </a:rPr>
              <a:t>3,475.25 CZK</a:t>
            </a:r>
            <a:r>
              <a:rPr lang="cs-CZ" dirty="0">
                <a:solidFill>
                  <a:srgbClr val="111111"/>
                </a:solidFill>
                <a:latin typeface="+mj-lt"/>
              </a:rPr>
              <a:t> za 1 </a:t>
            </a:r>
            <a:r>
              <a:rPr lang="cs-CZ" dirty="0" err="1">
                <a:solidFill>
                  <a:srgbClr val="111111"/>
                </a:solidFill>
                <a:latin typeface="+mj-lt"/>
              </a:rPr>
              <a:t>MMBtu</a:t>
            </a:r>
            <a:r>
              <a:rPr lang="cs-CZ" dirty="0">
                <a:solidFill>
                  <a:srgbClr val="111111"/>
                </a:solidFill>
                <a:latin typeface="+mj-lt"/>
              </a:rPr>
              <a:t> </a:t>
            </a:r>
            <a:r>
              <a:rPr lang="cs-CZ" b="0" i="0" dirty="0">
                <a:solidFill>
                  <a:srgbClr val="111111"/>
                </a:solidFill>
                <a:effectLst/>
                <a:latin typeface="+mj-lt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2024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9D649F-B7A7-416F-BE90-B1F558AE4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 vývoje ceny 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360F201-DCDF-48AC-A033-37AFCCADD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212" y="2034381"/>
            <a:ext cx="6505575" cy="393382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4CEA55-87F2-40C9-9A81-1CB6FADFCDB4}"/>
              </a:ext>
            </a:extLst>
          </p:cNvPr>
          <p:cNvSpPr txBox="1"/>
          <p:nvPr/>
        </p:nvSpPr>
        <p:spPr>
          <a:xfrm>
            <a:off x="4806893" y="4664279"/>
            <a:ext cx="176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Covid 19</a:t>
            </a:r>
          </a:p>
        </p:txBody>
      </p:sp>
    </p:spTree>
    <p:extLst>
      <p:ext uri="{BB962C8B-B14F-4D97-AF65-F5344CB8AC3E}">
        <p14:creationId xmlns:p14="http://schemas.microsoft.com/office/powerpoint/2010/main" val="2781844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FEF5A-6E1A-4EBC-A1B0-336BAB317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ROZHOVOR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7079FD-F871-4064-90D0-DD3F19648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Z </a:t>
            </a:r>
            <a:r>
              <a:rPr lang="cs-CZ" dirty="0" err="1">
                <a:hlinkClick r:id="rId2"/>
              </a:rPr>
              <a:t>kopca</a:t>
            </a:r>
            <a:r>
              <a:rPr lang="cs-CZ" dirty="0">
                <a:hlinkClick r:id="rId2"/>
              </a:rPr>
              <a:t> do </a:t>
            </a:r>
            <a:r>
              <a:rPr lang="cs-CZ" dirty="0" err="1">
                <a:hlinkClick r:id="rId2"/>
              </a:rPr>
              <a:t>kopca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25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5D870-855B-4F9C-91D4-B80F7623C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i="0" u="none" strike="noStrike" dirty="0">
                <a:solidFill>
                  <a:srgbClr val="1A1A1A"/>
                </a:solidFill>
                <a:effectLst/>
                <a:latin typeface="+mn-lt"/>
              </a:rPr>
              <a:t>Účely vodní elektrárny</a:t>
            </a:r>
            <a:endParaRPr lang="cs-CZ" sz="25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B71DD9-8AF8-4AA8-9218-8E6A97F5F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Hlavním účelem Štěchovické vodní elektrárny je produkce elektřiny , využívající energii vody pro pohon turbín.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Elektrárna zajišťuje energetickou soběstačnost v regionu bez nutnosti dovozu.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Vodní nádrž také slouží k regulaci průtoku vody po řece Vltavě.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Elektrárna přispívá k celkovému snížení závislosti na fosilních palivech.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V komparaci s fosilními palivy má vodní energie nižší uhlíkovou stopu, což </a:t>
            </a:r>
            <a:r>
              <a:rPr lang="cs-CZ" sz="1800" b="0" i="0" u="none" strike="noStrike" dirty="0" err="1">
                <a:effectLst/>
              </a:rPr>
              <a:t>přispívaá</a:t>
            </a:r>
            <a:r>
              <a:rPr lang="cs-CZ" sz="1800" b="0" i="0" u="none" strike="noStrike" dirty="0">
                <a:effectLst/>
              </a:rPr>
              <a:t> k omezení negativních vlivů.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48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94859D-107A-415C-BBF4-CEF0638DB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2800" b="1" i="0" u="none" strike="noStrike" dirty="0">
                <a:solidFill>
                  <a:srgbClr val="1A1A1A"/>
                </a:solidFill>
                <a:effectLst/>
                <a:latin typeface="+mn-lt"/>
              </a:rPr>
              <a:t>Účely vodní elektrárny</a:t>
            </a:r>
            <a:br>
              <a:rPr lang="cs-CZ" b="0" dirty="0">
                <a:effectLst/>
              </a:rPr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6F285C-6DC7-4F9F-9C04-6213250E8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Elektrárna poskytuje stabilní zdroj elektrické energie, což je důležité pro správné fungování elektrické sítě a minimalizaci výpadků.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Vodní elektrárna také slouží jako energetická rezerva v době, kdy je zvýšená spotřeba energie nebo při výpadku jiných zdrojů.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Výstavba a provoz elektrárny přináší  investice do lokální infrastruktury a vytváří  pracovní příležitosti pro místní obyvatele.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effectLst/>
              </a:rPr>
              <a:t>Přítomnost elektrárny přispívá  k celkové energetické bezpečnosti v celém regionu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559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EDB20-CC51-41F9-9C1C-F2A31CBA7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EXKURZE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5D50DF-765C-404D-97EB-91440A1CD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" y="1929207"/>
            <a:ext cx="3031998" cy="40426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82CF693-E2CF-4ADB-A9C5-1B5B57C03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17" y="1929207"/>
            <a:ext cx="3031998" cy="404266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F7F0DC7-0F32-44E6-9D91-006C2C403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70" y="2222500"/>
            <a:ext cx="2453640" cy="32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2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178BB6D-B853-480E-B586-9D5A81CEE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6" y="1755648"/>
            <a:ext cx="2825496" cy="37673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894628C-E0B9-48EA-A76C-A121A8398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36" y="1755648"/>
            <a:ext cx="2825496" cy="376732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FD74933-5E0B-40E3-9F21-49CEEF33C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496" y="1755648"/>
            <a:ext cx="2825496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4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8CCBC17-4B16-4ED7-A632-43D4B6296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2" y="913448"/>
            <a:ext cx="5364480" cy="402336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0585165-4730-43E1-97DA-8020940E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2" y="1160336"/>
            <a:ext cx="5035296" cy="377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4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94859D-107A-415C-BBF4-CEF0638DB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75" y="804519"/>
            <a:ext cx="11073468" cy="1754123"/>
          </a:xfrm>
        </p:spPr>
        <p:txBody>
          <a:bodyPr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6000" b="1" dirty="0">
                <a:solidFill>
                  <a:srgbClr val="0F0F0F"/>
                </a:solidFill>
              </a:rPr>
              <a:t>Pražská energetika a.s.</a:t>
            </a:r>
            <a:br>
              <a:rPr lang="cs-CZ" sz="6000" b="0" dirty="0">
                <a:effectLst/>
              </a:rPr>
            </a:br>
            <a:br>
              <a:rPr lang="cs-CZ" sz="6000" dirty="0"/>
            </a:br>
            <a:endParaRPr lang="cs-CZ" sz="6000" dirty="0"/>
          </a:p>
        </p:txBody>
      </p:sp>
      <p:pic>
        <p:nvPicPr>
          <p:cNvPr id="2050" name="Picture 2" descr="Galerie - Pražská energetika, a.s.">
            <a:extLst>
              <a:ext uri="{FF2B5EF4-FFF2-40B4-BE49-F238E27FC236}">
                <a16:creationId xmlns:a16="http://schemas.microsoft.com/office/drawing/2014/main" id="{44FFB181-F606-4188-A372-A17BA03DA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879" y="2231516"/>
            <a:ext cx="5333508" cy="355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9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112</TotalTime>
  <Words>1001</Words>
  <Application>Microsoft Office PowerPoint</Application>
  <PresentationFormat>Širokoúhlá obrazovka</PresentationFormat>
  <Paragraphs>88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Arial</vt:lpstr>
      <vt:lpstr>Baskerville Old Face</vt:lpstr>
      <vt:lpstr>Gill Sans MT</vt:lpstr>
      <vt:lpstr>Raleway</vt:lpstr>
      <vt:lpstr>Söhne</vt:lpstr>
      <vt:lpstr>Galerie</vt:lpstr>
      <vt:lpstr>Štěchovická vodní elektrárna </vt:lpstr>
      <vt:lpstr>Historie </vt:lpstr>
      <vt:lpstr>Informace o přehradě</vt:lpstr>
      <vt:lpstr>Účely vodní elektrárny</vt:lpstr>
      <vt:lpstr>Účely vodní elektrárny  </vt:lpstr>
      <vt:lpstr>EXKURZE</vt:lpstr>
      <vt:lpstr>Prezentace aplikace PowerPoint</vt:lpstr>
      <vt:lpstr>Prezentace aplikace PowerPoint</vt:lpstr>
      <vt:lpstr>Pražská energetika a.s.  </vt:lpstr>
      <vt:lpstr>Historie a transformace  </vt:lpstr>
      <vt:lpstr>Privatizace a transformace</vt:lpstr>
      <vt:lpstr>Předchůdci a změny ve struktuře</vt:lpstr>
      <vt:lpstr>Portfolio služeb</vt:lpstr>
      <vt:lpstr>Založení a první roky </vt:lpstr>
      <vt:lpstr>Distribuční systém</vt:lpstr>
      <vt:lpstr>EXKURZE</vt:lpstr>
      <vt:lpstr>Prezentace aplikace PowerPoint</vt:lpstr>
      <vt:lpstr>Prezentace aplikace PowerPoint</vt:lpstr>
      <vt:lpstr>Pražská plynárenská, a. s.</vt:lpstr>
      <vt:lpstr>Úvod</vt:lpstr>
      <vt:lpstr>Historie a Rozsah:</vt:lpstr>
      <vt:lpstr>Vlastnická Struktura: </vt:lpstr>
      <vt:lpstr>Vedení Společnosti:</vt:lpstr>
      <vt:lpstr>Pozice na Trhu:</vt:lpstr>
      <vt:lpstr>Vize a Budoucnost: </vt:lpstr>
      <vt:lpstr>exkurze </vt:lpstr>
      <vt:lpstr>Prezentace aplikace PowerPoint</vt:lpstr>
      <vt:lpstr>Prezentace aplikace PowerPoint</vt:lpstr>
      <vt:lpstr>Vývoj ceny elektřiny 1 kWh - od 01.07.2019 do 01.07.2023  </vt:lpstr>
      <vt:lpstr>Vývoj ceny elektřiny 1 kWh před covid-19</vt:lpstr>
      <vt:lpstr>Vývoj ceny elektřiny 1 kWh během covid-19</vt:lpstr>
      <vt:lpstr>Vývoj ceny zemního plynu v ČR </vt:lpstr>
      <vt:lpstr>Graf vývoje ceny  </vt:lpstr>
      <vt:lpstr>ROZHOVOR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Štěchovická vodní elektrárna</dc:title>
  <dc:creator>Student</dc:creator>
  <cp:lastModifiedBy>tgtridnice</cp:lastModifiedBy>
  <cp:revision>16</cp:revision>
  <dcterms:created xsi:type="dcterms:W3CDTF">2023-11-16T09:58:46Z</dcterms:created>
  <dcterms:modified xsi:type="dcterms:W3CDTF">2023-11-16T12:26:12Z</dcterms:modified>
</cp:coreProperties>
</file>